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6" r:id="rId10"/>
    <p:sldId id="265" r:id="rId11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210698-BC30-44E2-9257-E46B2E03455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7"/>
            <p14:sldId id="266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8E73BB-BADB-4239-9A5D-AFBCF206A95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4A4F10C-18A6-434E-AB60-33AE4E03D2F4}">
      <dgm:prSet/>
      <dgm:spPr/>
      <dgm:t>
        <a:bodyPr/>
        <a:lstStyle/>
        <a:p>
          <a:pPr>
            <a:defRPr cap="all"/>
          </a:pPr>
          <a:r>
            <a:rPr lang="en-US" dirty="0"/>
            <a:t>We will be looking at houses sold in King County from </a:t>
          </a:r>
        </a:p>
        <a:p>
          <a:pPr>
            <a:defRPr cap="all"/>
          </a:pPr>
          <a:r>
            <a:rPr lang="en-US" dirty="0"/>
            <a:t>2014 – 2015</a:t>
          </a:r>
        </a:p>
      </dgm:t>
    </dgm:pt>
    <dgm:pt modelId="{11F42785-E8EF-4023-8FB9-E12336B79FC2}" type="parTrans" cxnId="{233EC99B-F3EF-43BE-A5D9-27316EFABAAC}">
      <dgm:prSet/>
      <dgm:spPr/>
      <dgm:t>
        <a:bodyPr/>
        <a:lstStyle/>
        <a:p>
          <a:endParaRPr lang="en-US"/>
        </a:p>
      </dgm:t>
    </dgm:pt>
    <dgm:pt modelId="{AEC8B808-2FF2-421A-BC4F-B53D1BAFD7B1}" type="sibTrans" cxnId="{233EC99B-F3EF-43BE-A5D9-27316EFABAAC}">
      <dgm:prSet/>
      <dgm:spPr/>
      <dgm:t>
        <a:bodyPr/>
        <a:lstStyle/>
        <a:p>
          <a:endParaRPr lang="en-US"/>
        </a:p>
      </dgm:t>
    </dgm:pt>
    <dgm:pt modelId="{CEDBAD17-B8B4-41ED-BE28-FB2E49AF4E11}">
      <dgm:prSet/>
      <dgm:spPr/>
      <dgm:t>
        <a:bodyPr/>
        <a:lstStyle/>
        <a:p>
          <a:pPr>
            <a:defRPr cap="all"/>
          </a:pPr>
          <a:r>
            <a:rPr lang="en-US" dirty="0"/>
            <a:t>Our analysis consisted of only houses that meet necessary code requirements</a:t>
          </a:r>
        </a:p>
      </dgm:t>
    </dgm:pt>
    <dgm:pt modelId="{8E1130B3-1854-4C99-8F64-BB475D4486DF}" type="parTrans" cxnId="{2A5A221C-B679-40AF-B542-06ADF6C64080}">
      <dgm:prSet/>
      <dgm:spPr/>
      <dgm:t>
        <a:bodyPr/>
        <a:lstStyle/>
        <a:p>
          <a:endParaRPr lang="en-US"/>
        </a:p>
      </dgm:t>
    </dgm:pt>
    <dgm:pt modelId="{F3EB467C-BBD1-4457-B9B2-66878D461423}" type="sibTrans" cxnId="{2A5A221C-B679-40AF-B542-06ADF6C64080}">
      <dgm:prSet/>
      <dgm:spPr/>
      <dgm:t>
        <a:bodyPr/>
        <a:lstStyle/>
        <a:p>
          <a:endParaRPr lang="en-US"/>
        </a:p>
      </dgm:t>
    </dgm:pt>
    <dgm:pt modelId="{629883BF-FCC1-4233-8D4A-F0F33BFBADDB}">
      <dgm:prSet/>
      <dgm:spPr/>
      <dgm:t>
        <a:bodyPr/>
        <a:lstStyle/>
        <a:p>
          <a:pPr>
            <a:defRPr cap="all"/>
          </a:pPr>
          <a:r>
            <a:rPr lang="en-US" dirty="0"/>
            <a:t>Historical trends reflect the housing market at the time</a:t>
          </a:r>
        </a:p>
      </dgm:t>
    </dgm:pt>
    <dgm:pt modelId="{72A0FF9F-5D94-4F69-B7AD-775F7AEBC434}" type="parTrans" cxnId="{06D5F488-F29A-4794-9B09-3EC988F382DC}">
      <dgm:prSet/>
      <dgm:spPr/>
      <dgm:t>
        <a:bodyPr/>
        <a:lstStyle/>
        <a:p>
          <a:endParaRPr lang="en-US"/>
        </a:p>
      </dgm:t>
    </dgm:pt>
    <dgm:pt modelId="{89BAC85E-8FB2-4732-84F1-05B94419D490}" type="sibTrans" cxnId="{06D5F488-F29A-4794-9B09-3EC988F382DC}">
      <dgm:prSet/>
      <dgm:spPr/>
      <dgm:t>
        <a:bodyPr/>
        <a:lstStyle/>
        <a:p>
          <a:endParaRPr lang="en-US"/>
        </a:p>
      </dgm:t>
    </dgm:pt>
    <dgm:pt modelId="{79B55E46-6CE7-41BD-9277-725823CFA822}" type="pres">
      <dgm:prSet presAssocID="{868E73BB-BADB-4239-9A5D-AFBCF206A956}" presName="root" presStyleCnt="0">
        <dgm:presLayoutVars>
          <dgm:dir/>
          <dgm:resizeHandles val="exact"/>
        </dgm:presLayoutVars>
      </dgm:prSet>
      <dgm:spPr/>
    </dgm:pt>
    <dgm:pt modelId="{BC961D88-0082-4970-A7FD-EB1599CAF0C5}" type="pres">
      <dgm:prSet presAssocID="{34A4F10C-18A6-434E-AB60-33AE4E03D2F4}" presName="compNode" presStyleCnt="0"/>
      <dgm:spPr/>
    </dgm:pt>
    <dgm:pt modelId="{2AC3B5CC-7EBB-4855-9316-CD2D4E717C62}" type="pres">
      <dgm:prSet presAssocID="{34A4F10C-18A6-434E-AB60-33AE4E03D2F4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95972D6-F43A-4AF3-A097-7E7625757E2E}" type="pres">
      <dgm:prSet presAssocID="{34A4F10C-18A6-434E-AB60-33AE4E03D2F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825802C0-BB16-4684-8EA3-2055DB2FA049}" type="pres">
      <dgm:prSet presAssocID="{34A4F10C-18A6-434E-AB60-33AE4E03D2F4}" presName="spaceRect" presStyleCnt="0"/>
      <dgm:spPr/>
    </dgm:pt>
    <dgm:pt modelId="{B723C33E-5222-4CB3-B214-5CCEB5A1A60F}" type="pres">
      <dgm:prSet presAssocID="{34A4F10C-18A6-434E-AB60-33AE4E03D2F4}" presName="textRect" presStyleLbl="revTx" presStyleIdx="0" presStyleCnt="3">
        <dgm:presLayoutVars>
          <dgm:chMax val="1"/>
          <dgm:chPref val="1"/>
        </dgm:presLayoutVars>
      </dgm:prSet>
      <dgm:spPr/>
    </dgm:pt>
    <dgm:pt modelId="{CA908AAA-F321-4F22-BC9C-AD9D97569F1E}" type="pres">
      <dgm:prSet presAssocID="{AEC8B808-2FF2-421A-BC4F-B53D1BAFD7B1}" presName="sibTrans" presStyleCnt="0"/>
      <dgm:spPr/>
    </dgm:pt>
    <dgm:pt modelId="{8F840C3A-0BD4-4E79-A306-D5C043B1A0A2}" type="pres">
      <dgm:prSet presAssocID="{CEDBAD17-B8B4-41ED-BE28-FB2E49AF4E11}" presName="compNode" presStyleCnt="0"/>
      <dgm:spPr/>
    </dgm:pt>
    <dgm:pt modelId="{59FFB10B-2983-43D1-853E-C9A45B558F7A}" type="pres">
      <dgm:prSet presAssocID="{CEDBAD17-B8B4-41ED-BE28-FB2E49AF4E11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C5F6CFC8-E077-4ABC-9327-27DF75CB8292}" type="pres">
      <dgm:prSet presAssocID="{CEDBAD17-B8B4-41ED-BE28-FB2E49AF4E1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FFBDD320-1737-4832-8BC0-1CBD778025A5}" type="pres">
      <dgm:prSet presAssocID="{CEDBAD17-B8B4-41ED-BE28-FB2E49AF4E11}" presName="spaceRect" presStyleCnt="0"/>
      <dgm:spPr/>
    </dgm:pt>
    <dgm:pt modelId="{FE333630-9911-43C0-A9A7-1C4A23289CB8}" type="pres">
      <dgm:prSet presAssocID="{CEDBAD17-B8B4-41ED-BE28-FB2E49AF4E11}" presName="textRect" presStyleLbl="revTx" presStyleIdx="1" presStyleCnt="3">
        <dgm:presLayoutVars>
          <dgm:chMax val="1"/>
          <dgm:chPref val="1"/>
        </dgm:presLayoutVars>
      </dgm:prSet>
      <dgm:spPr/>
    </dgm:pt>
    <dgm:pt modelId="{D3470C43-DBD8-49CC-B204-FD183E0EDD27}" type="pres">
      <dgm:prSet presAssocID="{F3EB467C-BBD1-4457-B9B2-66878D461423}" presName="sibTrans" presStyleCnt="0"/>
      <dgm:spPr/>
    </dgm:pt>
    <dgm:pt modelId="{32253EAC-5047-4F46-8343-E4458059E76C}" type="pres">
      <dgm:prSet presAssocID="{629883BF-FCC1-4233-8D4A-F0F33BFBADDB}" presName="compNode" presStyleCnt="0"/>
      <dgm:spPr/>
    </dgm:pt>
    <dgm:pt modelId="{02EE61B6-5056-48D5-8032-3EB94D616A26}" type="pres">
      <dgm:prSet presAssocID="{629883BF-FCC1-4233-8D4A-F0F33BFBADD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0405355-87C7-4B52-BAD1-549069B59767}" type="pres">
      <dgm:prSet presAssocID="{629883BF-FCC1-4233-8D4A-F0F33BFBADD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88A0C92-CD4F-4C24-A812-244635409AC8}" type="pres">
      <dgm:prSet presAssocID="{629883BF-FCC1-4233-8D4A-F0F33BFBADDB}" presName="spaceRect" presStyleCnt="0"/>
      <dgm:spPr/>
    </dgm:pt>
    <dgm:pt modelId="{F8121DB9-2737-42FF-8507-74A58A3B78A8}" type="pres">
      <dgm:prSet presAssocID="{629883BF-FCC1-4233-8D4A-F0F33BFBADD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A5A221C-B679-40AF-B542-06ADF6C64080}" srcId="{868E73BB-BADB-4239-9A5D-AFBCF206A956}" destId="{CEDBAD17-B8B4-41ED-BE28-FB2E49AF4E11}" srcOrd="1" destOrd="0" parTransId="{8E1130B3-1854-4C99-8F64-BB475D4486DF}" sibTransId="{F3EB467C-BBD1-4457-B9B2-66878D461423}"/>
    <dgm:cxn modelId="{26E97D5C-38DE-4A2E-9397-6B51A099945E}" type="presOf" srcId="{629883BF-FCC1-4233-8D4A-F0F33BFBADDB}" destId="{F8121DB9-2737-42FF-8507-74A58A3B78A8}" srcOrd="0" destOrd="0" presId="urn:microsoft.com/office/officeart/2018/5/layout/IconLeafLabelList"/>
    <dgm:cxn modelId="{F9002F79-4798-45A3-A706-BC903B5AE518}" type="presOf" srcId="{CEDBAD17-B8B4-41ED-BE28-FB2E49AF4E11}" destId="{FE333630-9911-43C0-A9A7-1C4A23289CB8}" srcOrd="0" destOrd="0" presId="urn:microsoft.com/office/officeart/2018/5/layout/IconLeafLabelList"/>
    <dgm:cxn modelId="{06D5F488-F29A-4794-9B09-3EC988F382DC}" srcId="{868E73BB-BADB-4239-9A5D-AFBCF206A956}" destId="{629883BF-FCC1-4233-8D4A-F0F33BFBADDB}" srcOrd="2" destOrd="0" parTransId="{72A0FF9F-5D94-4F69-B7AD-775F7AEBC434}" sibTransId="{89BAC85E-8FB2-4732-84F1-05B94419D490}"/>
    <dgm:cxn modelId="{233EC99B-F3EF-43BE-A5D9-27316EFABAAC}" srcId="{868E73BB-BADB-4239-9A5D-AFBCF206A956}" destId="{34A4F10C-18A6-434E-AB60-33AE4E03D2F4}" srcOrd="0" destOrd="0" parTransId="{11F42785-E8EF-4023-8FB9-E12336B79FC2}" sibTransId="{AEC8B808-2FF2-421A-BC4F-B53D1BAFD7B1}"/>
    <dgm:cxn modelId="{BE18B9AF-EC54-4799-8979-5518D77B3934}" type="presOf" srcId="{34A4F10C-18A6-434E-AB60-33AE4E03D2F4}" destId="{B723C33E-5222-4CB3-B214-5CCEB5A1A60F}" srcOrd="0" destOrd="0" presId="urn:microsoft.com/office/officeart/2018/5/layout/IconLeafLabelList"/>
    <dgm:cxn modelId="{B1B168BF-28D7-4C05-9EAE-D4EBBD004BA2}" type="presOf" srcId="{868E73BB-BADB-4239-9A5D-AFBCF206A956}" destId="{79B55E46-6CE7-41BD-9277-725823CFA822}" srcOrd="0" destOrd="0" presId="urn:microsoft.com/office/officeart/2018/5/layout/IconLeafLabelList"/>
    <dgm:cxn modelId="{3F7818F2-2DA6-46A9-A982-79B0FB81BD1E}" type="presParOf" srcId="{79B55E46-6CE7-41BD-9277-725823CFA822}" destId="{BC961D88-0082-4970-A7FD-EB1599CAF0C5}" srcOrd="0" destOrd="0" presId="urn:microsoft.com/office/officeart/2018/5/layout/IconLeafLabelList"/>
    <dgm:cxn modelId="{0B9486AB-127A-460A-8348-43FE037B9C97}" type="presParOf" srcId="{BC961D88-0082-4970-A7FD-EB1599CAF0C5}" destId="{2AC3B5CC-7EBB-4855-9316-CD2D4E717C62}" srcOrd="0" destOrd="0" presId="urn:microsoft.com/office/officeart/2018/5/layout/IconLeafLabelList"/>
    <dgm:cxn modelId="{93BFD1DD-FC77-42F1-8E2C-4CD26284A064}" type="presParOf" srcId="{BC961D88-0082-4970-A7FD-EB1599CAF0C5}" destId="{095972D6-F43A-4AF3-A097-7E7625757E2E}" srcOrd="1" destOrd="0" presId="urn:microsoft.com/office/officeart/2018/5/layout/IconLeafLabelList"/>
    <dgm:cxn modelId="{C2A67D09-78E6-4214-9A1D-8B4A1A606D21}" type="presParOf" srcId="{BC961D88-0082-4970-A7FD-EB1599CAF0C5}" destId="{825802C0-BB16-4684-8EA3-2055DB2FA049}" srcOrd="2" destOrd="0" presId="urn:microsoft.com/office/officeart/2018/5/layout/IconLeafLabelList"/>
    <dgm:cxn modelId="{F4369F8D-4CB2-447D-A92E-4C0199F68D32}" type="presParOf" srcId="{BC961D88-0082-4970-A7FD-EB1599CAF0C5}" destId="{B723C33E-5222-4CB3-B214-5CCEB5A1A60F}" srcOrd="3" destOrd="0" presId="urn:microsoft.com/office/officeart/2018/5/layout/IconLeafLabelList"/>
    <dgm:cxn modelId="{4DE3A90C-7C66-4AE4-9BA0-2E007B83AF44}" type="presParOf" srcId="{79B55E46-6CE7-41BD-9277-725823CFA822}" destId="{CA908AAA-F321-4F22-BC9C-AD9D97569F1E}" srcOrd="1" destOrd="0" presId="urn:microsoft.com/office/officeart/2018/5/layout/IconLeafLabelList"/>
    <dgm:cxn modelId="{DD526C19-9B30-46B7-BEB4-75657777A47C}" type="presParOf" srcId="{79B55E46-6CE7-41BD-9277-725823CFA822}" destId="{8F840C3A-0BD4-4E79-A306-D5C043B1A0A2}" srcOrd="2" destOrd="0" presId="urn:microsoft.com/office/officeart/2018/5/layout/IconLeafLabelList"/>
    <dgm:cxn modelId="{8DE01E0D-DE79-47FA-B4AA-EA155A363DAD}" type="presParOf" srcId="{8F840C3A-0BD4-4E79-A306-D5C043B1A0A2}" destId="{59FFB10B-2983-43D1-853E-C9A45B558F7A}" srcOrd="0" destOrd="0" presId="urn:microsoft.com/office/officeart/2018/5/layout/IconLeafLabelList"/>
    <dgm:cxn modelId="{E68BF8E6-1A79-488C-92A1-A25B422E8179}" type="presParOf" srcId="{8F840C3A-0BD4-4E79-A306-D5C043B1A0A2}" destId="{C5F6CFC8-E077-4ABC-9327-27DF75CB8292}" srcOrd="1" destOrd="0" presId="urn:microsoft.com/office/officeart/2018/5/layout/IconLeafLabelList"/>
    <dgm:cxn modelId="{7BA0AD0E-F742-4ECA-B64E-6C9FEEA9A9C7}" type="presParOf" srcId="{8F840C3A-0BD4-4E79-A306-D5C043B1A0A2}" destId="{FFBDD320-1737-4832-8BC0-1CBD778025A5}" srcOrd="2" destOrd="0" presId="urn:microsoft.com/office/officeart/2018/5/layout/IconLeafLabelList"/>
    <dgm:cxn modelId="{7399044C-C1D6-4CE3-A6A3-CCDC0D3F7F4D}" type="presParOf" srcId="{8F840C3A-0BD4-4E79-A306-D5C043B1A0A2}" destId="{FE333630-9911-43C0-A9A7-1C4A23289CB8}" srcOrd="3" destOrd="0" presId="urn:microsoft.com/office/officeart/2018/5/layout/IconLeafLabelList"/>
    <dgm:cxn modelId="{B55A6586-C2BE-4C9F-AC68-9C45CA6B38CF}" type="presParOf" srcId="{79B55E46-6CE7-41BD-9277-725823CFA822}" destId="{D3470C43-DBD8-49CC-B204-FD183E0EDD27}" srcOrd="3" destOrd="0" presId="urn:microsoft.com/office/officeart/2018/5/layout/IconLeafLabelList"/>
    <dgm:cxn modelId="{73459D88-1956-4324-8F2E-CFACD23D7632}" type="presParOf" srcId="{79B55E46-6CE7-41BD-9277-725823CFA822}" destId="{32253EAC-5047-4F46-8343-E4458059E76C}" srcOrd="4" destOrd="0" presId="urn:microsoft.com/office/officeart/2018/5/layout/IconLeafLabelList"/>
    <dgm:cxn modelId="{8A7B6BFA-B6CA-44B2-A413-748CA1467752}" type="presParOf" srcId="{32253EAC-5047-4F46-8343-E4458059E76C}" destId="{02EE61B6-5056-48D5-8032-3EB94D616A26}" srcOrd="0" destOrd="0" presId="urn:microsoft.com/office/officeart/2018/5/layout/IconLeafLabelList"/>
    <dgm:cxn modelId="{AED1B64E-D0C5-4F39-AFD9-27BE53DFDCE1}" type="presParOf" srcId="{32253EAC-5047-4F46-8343-E4458059E76C}" destId="{00405355-87C7-4B52-BAD1-549069B59767}" srcOrd="1" destOrd="0" presId="urn:microsoft.com/office/officeart/2018/5/layout/IconLeafLabelList"/>
    <dgm:cxn modelId="{024D2A33-460F-41DC-90C9-A1B1F422E772}" type="presParOf" srcId="{32253EAC-5047-4F46-8343-E4458059E76C}" destId="{B88A0C92-CD4F-4C24-A812-244635409AC8}" srcOrd="2" destOrd="0" presId="urn:microsoft.com/office/officeart/2018/5/layout/IconLeafLabelList"/>
    <dgm:cxn modelId="{B17E5BD5-F448-4CB1-A8E9-C58DEB5B6AE9}" type="presParOf" srcId="{32253EAC-5047-4F46-8343-E4458059E76C}" destId="{F8121DB9-2737-42FF-8507-74A58A3B78A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C3B5CC-7EBB-4855-9316-CD2D4E717C62}">
      <dsp:nvSpPr>
        <dsp:cNvPr id="0" name=""/>
        <dsp:cNvSpPr/>
      </dsp:nvSpPr>
      <dsp:spPr>
        <a:xfrm>
          <a:off x="664949" y="122530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5972D6-F43A-4AF3-A097-7E7625757E2E}">
      <dsp:nvSpPr>
        <dsp:cNvPr id="0" name=""/>
        <dsp:cNvSpPr/>
      </dsp:nvSpPr>
      <dsp:spPr>
        <a:xfrm>
          <a:off x="1081762" y="539343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23C33E-5222-4CB3-B214-5CCEB5A1A60F}">
      <dsp:nvSpPr>
        <dsp:cNvPr id="0" name=""/>
        <dsp:cNvSpPr/>
      </dsp:nvSpPr>
      <dsp:spPr>
        <a:xfrm>
          <a:off x="39731" y="26875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We will be looking at houses sold in King County from 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2014 – 2015</a:t>
          </a:r>
        </a:p>
      </dsp:txBody>
      <dsp:txXfrm>
        <a:off x="39731" y="2687531"/>
        <a:ext cx="3206250" cy="720000"/>
      </dsp:txXfrm>
    </dsp:sp>
    <dsp:sp modelId="{59FFB10B-2983-43D1-853E-C9A45B558F7A}">
      <dsp:nvSpPr>
        <dsp:cNvPr id="0" name=""/>
        <dsp:cNvSpPr/>
      </dsp:nvSpPr>
      <dsp:spPr>
        <a:xfrm>
          <a:off x="4432293" y="122530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6CFC8-E077-4ABC-9327-27DF75CB8292}">
      <dsp:nvSpPr>
        <dsp:cNvPr id="0" name=""/>
        <dsp:cNvSpPr/>
      </dsp:nvSpPr>
      <dsp:spPr>
        <a:xfrm>
          <a:off x="4849106" y="539343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33630-9911-43C0-A9A7-1C4A23289CB8}">
      <dsp:nvSpPr>
        <dsp:cNvPr id="0" name=""/>
        <dsp:cNvSpPr/>
      </dsp:nvSpPr>
      <dsp:spPr>
        <a:xfrm>
          <a:off x="3807075" y="26875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Our analysis consisted of only houses that meet necessary code requirements</a:t>
          </a:r>
        </a:p>
      </dsp:txBody>
      <dsp:txXfrm>
        <a:off x="3807075" y="2687531"/>
        <a:ext cx="3206250" cy="720000"/>
      </dsp:txXfrm>
    </dsp:sp>
    <dsp:sp modelId="{02EE61B6-5056-48D5-8032-3EB94D616A26}">
      <dsp:nvSpPr>
        <dsp:cNvPr id="0" name=""/>
        <dsp:cNvSpPr/>
      </dsp:nvSpPr>
      <dsp:spPr>
        <a:xfrm>
          <a:off x="8199637" y="122530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05355-87C7-4B52-BAD1-549069B59767}">
      <dsp:nvSpPr>
        <dsp:cNvPr id="0" name=""/>
        <dsp:cNvSpPr/>
      </dsp:nvSpPr>
      <dsp:spPr>
        <a:xfrm>
          <a:off x="8616450" y="539343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21DB9-2737-42FF-8507-74A58A3B78A8}">
      <dsp:nvSpPr>
        <dsp:cNvPr id="0" name=""/>
        <dsp:cNvSpPr/>
      </dsp:nvSpPr>
      <dsp:spPr>
        <a:xfrm>
          <a:off x="7574418" y="268753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Historical trends reflect the housing market at the time</a:t>
          </a:r>
        </a:p>
      </dsp:txBody>
      <dsp:txXfrm>
        <a:off x="7574418" y="2687531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1836F97-3631-4F72-8A9F-CDAFD3D7C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4818AD-37B1-404D-A88E-6E20E061D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2" y="821265"/>
            <a:ext cx="6979918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5400" dirty="0"/>
              <a:t>Evaluating housing trends for home buyers </a:t>
            </a:r>
            <a:br>
              <a:rPr lang="en-US" sz="5400" dirty="0"/>
            </a:br>
            <a:r>
              <a:rPr lang="en-US" sz="5400" dirty="0"/>
              <a:t>in king county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97CB7B-4CCB-4796-8358-5369F6810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2885" y="821265"/>
            <a:ext cx="2950028" cy="5222117"/>
          </a:xfrm>
        </p:spPr>
        <p:txBody>
          <a:bodyPr anchor="ctr">
            <a:normAutofit/>
          </a:bodyPr>
          <a:lstStyle/>
          <a:p>
            <a:r>
              <a:rPr lang="en-US"/>
              <a:t>Michael Flores</a:t>
            </a:r>
          </a:p>
          <a:p>
            <a:r>
              <a:rPr lang="en-US"/>
              <a:t>Flatiron School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82B97DB-6349-4445-984C-90FE26D6D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1624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5F6D59E-7099-4DB2-9CAB-3AA0745F9D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92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32"/>
    </mc:Choice>
    <mc:Fallback>
      <p:transition spd="slow" advTm="9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C77361-58D6-4396-B87D-EBDB8B4BF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C70233-3308-462F-AD8F-25555C149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Michael Flores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F7F2978-E970-451F-B339-7C9A1F1CB8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59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6"/>
    </mc:Choice>
    <mc:Fallback>
      <p:transition spd="slow" advTm="3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30D9-DFE5-4E03-8A75-8F2DFC067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99EC1-5C00-4855-A0EA-44FFD0C6E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2" y="2194560"/>
            <a:ext cx="7337663" cy="4024125"/>
          </a:xfrm>
        </p:spPr>
        <p:txBody>
          <a:bodyPr>
            <a:normAutofit/>
          </a:bodyPr>
          <a:lstStyle/>
          <a:p>
            <a:r>
              <a:rPr lang="en-US" dirty="0"/>
              <a:t>Going through the process of buying a house requires proper diligence.</a:t>
            </a:r>
          </a:p>
          <a:p>
            <a:endParaRPr lang="en-US" dirty="0"/>
          </a:p>
          <a:p>
            <a:r>
              <a:rPr lang="en-US" dirty="0"/>
              <a:t>You want to make sure you can balance a house’s features and affordability.</a:t>
            </a:r>
          </a:p>
          <a:p>
            <a:endParaRPr lang="en-US" dirty="0"/>
          </a:p>
          <a:p>
            <a:r>
              <a:rPr lang="en-US" dirty="0"/>
              <a:t>Evaluating previous housing sale data allows you to determine how to pick the best house!</a:t>
            </a:r>
          </a:p>
        </p:txBody>
      </p:sp>
      <p:pic>
        <p:nvPicPr>
          <p:cNvPr id="7" name="Graphic 6" descr="Home">
            <a:extLst>
              <a:ext uri="{FF2B5EF4-FFF2-40B4-BE49-F238E27FC236}">
                <a16:creationId xmlns:a16="http://schemas.microsoft.com/office/drawing/2014/main" id="{270C219F-2B30-4002-ACDB-30148D33B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4995" y="2057401"/>
            <a:ext cx="3410926" cy="3410926"/>
          </a:xfrm>
          <a:prstGeom prst="rect">
            <a:avLst/>
          </a:pr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2F482FBF-0F6F-47D2-BE87-AA378149CD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821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36"/>
    </mc:Choice>
    <mc:Fallback>
      <p:transition spd="slow" advTm="30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D622-56CF-48CB-A10E-4E3BD07CD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 dirty="0"/>
              <a:t>Assumptions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2A2617-60E7-41B6-8DF9-44E66B1D75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0824842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7D691EE-7FEA-4D90-8572-07975D5D56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38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28"/>
    </mc:Choice>
    <mc:Fallback>
      <p:transition spd="slow" advTm="39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7FAB4-2B28-46DD-A7B9-BF85C7E2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Answered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0F9C68-8CE0-4980-A19A-0F058D0EC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have housing sizes changed and how does it affect its selling price?</a:t>
            </a:r>
          </a:p>
          <a:p>
            <a:endParaRPr lang="en-US" dirty="0"/>
          </a:p>
          <a:p>
            <a:r>
              <a:rPr lang="en-US" dirty="0"/>
              <a:t>How much does a house’s yard space affect its price?</a:t>
            </a:r>
          </a:p>
          <a:p>
            <a:endParaRPr lang="en-US" dirty="0"/>
          </a:p>
          <a:p>
            <a:r>
              <a:rPr lang="en-US" dirty="0"/>
              <a:t>How have a home’s bedroom/bathroom ratio changed over the years?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843472D-33B3-4992-B1BD-9EBE61D331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41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78"/>
    </mc:Choice>
    <mc:Fallback>
      <p:transition spd="slow" advTm="21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00629-2FDB-4100-95C1-13A0C073F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Housing AGE/size trends and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E00E-1ABF-4067-ACF5-A013EFB66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83" y="2194560"/>
            <a:ext cx="6982577" cy="4024125"/>
          </a:xfrm>
        </p:spPr>
        <p:txBody>
          <a:bodyPr>
            <a:normAutofit/>
          </a:bodyPr>
          <a:lstStyle/>
          <a:p>
            <a:r>
              <a:rPr lang="en-US" dirty="0"/>
              <a:t>I looked at the average living square footage and prices based on the year a home was built.</a:t>
            </a:r>
          </a:p>
          <a:p>
            <a:endParaRPr lang="en-US" dirty="0"/>
          </a:p>
          <a:p>
            <a:r>
              <a:rPr lang="en-US" dirty="0"/>
              <a:t>Housing prices greatly fluctuate but living spaces have gotten larger over recent years.</a:t>
            </a:r>
          </a:p>
          <a:p>
            <a:endParaRPr lang="en-US" dirty="0"/>
          </a:p>
          <a:p>
            <a:r>
              <a:rPr lang="en-US" dirty="0"/>
              <a:t>Pre-war houses retain their value despite smaller home sizes.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575536-5EC6-4A69-81B8-4B3D467124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9" r="-4" b="1595"/>
          <a:stretch/>
        </p:blipFill>
        <p:spPr>
          <a:xfrm>
            <a:off x="7689424" y="928269"/>
            <a:ext cx="3882816" cy="2532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C59FDF-6076-4EA6-AE2E-A3150CACF0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4" b="2280"/>
          <a:stretch/>
        </p:blipFill>
        <p:spPr>
          <a:xfrm>
            <a:off x="7689424" y="3686104"/>
            <a:ext cx="3882816" cy="2532581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E3050E2-35BA-4F0D-94A0-B01272DC8D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00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81"/>
    </mc:Choice>
    <mc:Fallback>
      <p:transition spd="slow" advTm="40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51C9E-59C7-4D60-8BF6-2FE0AF9E7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31583" y="778371"/>
            <a:ext cx="8610600" cy="1293028"/>
          </a:xfrm>
        </p:spPr>
        <p:txBody>
          <a:bodyPr/>
          <a:lstStyle/>
          <a:p>
            <a:r>
              <a:rPr lang="en-US" dirty="0"/>
              <a:t>Yard Area and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CBC28-5D1E-42C7-8E87-C30A11DD6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6093217" cy="4024125"/>
          </a:xfrm>
        </p:spPr>
        <p:txBody>
          <a:bodyPr/>
          <a:lstStyle/>
          <a:p>
            <a:r>
              <a:rPr lang="en-US" dirty="0"/>
              <a:t>I analyzed the square footage of all home yards for price and historical trends.</a:t>
            </a:r>
          </a:p>
          <a:p>
            <a:endParaRPr lang="en-US" dirty="0"/>
          </a:p>
          <a:p>
            <a:r>
              <a:rPr lang="en-US" dirty="0"/>
              <a:t>Positive correlation between the amount of square footage and overall price.</a:t>
            </a:r>
          </a:p>
          <a:p>
            <a:endParaRPr lang="en-US" dirty="0"/>
          </a:p>
          <a:p>
            <a:r>
              <a:rPr lang="en-US" dirty="0"/>
              <a:t>Modern homes generally have less yard space available.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298A0-A390-43D5-8F8E-A60178790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1141" y="976120"/>
            <a:ext cx="3797559" cy="2452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1EEA36-10DB-492F-BC69-323111B53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1140" y="3749449"/>
            <a:ext cx="3797559" cy="262944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BA37F4B-A428-45E7-A4B6-7750A921DB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40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884"/>
    </mc:Choice>
    <mc:Fallback>
      <p:transition spd="slow" advTm="51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9B63D-4D06-4A60-A749-DF647AEC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36576" y="867466"/>
            <a:ext cx="861060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Bedroom/bathroom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62AE2-D190-4A95-A9FE-0786B216A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6088224" cy="4024125"/>
          </a:xfrm>
        </p:spPr>
        <p:txBody>
          <a:bodyPr/>
          <a:lstStyle/>
          <a:p>
            <a:r>
              <a:rPr lang="en-US" dirty="0"/>
              <a:t>I looked at how the number of bedrooms and bathrooms changed over time.</a:t>
            </a:r>
          </a:p>
          <a:p>
            <a:endParaRPr lang="en-US" dirty="0"/>
          </a:p>
          <a:p>
            <a:r>
              <a:rPr lang="en-US" dirty="0"/>
              <a:t>Modern homes have lower, more desirable ratios.</a:t>
            </a:r>
          </a:p>
          <a:p>
            <a:endParaRPr lang="en-US" dirty="0"/>
          </a:p>
          <a:p>
            <a:r>
              <a:rPr lang="en-US" dirty="0"/>
              <a:t>Higher priced homes generally have lower ratios.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D567D-EC5C-460D-B131-60F74A108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862" y="3772580"/>
            <a:ext cx="3708022" cy="2446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293172-EA3D-4C99-82AB-A86D12ED3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862" y="917989"/>
            <a:ext cx="3708021" cy="255314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1B22A10-850A-4FF8-A3B8-F6A0099E96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36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69"/>
    </mc:Choice>
    <mc:Fallback>
      <p:transition spd="slow" advTm="29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D1E2-12F5-4534-97F6-D4FE338DA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874" y="764373"/>
            <a:ext cx="10030326" cy="1293028"/>
          </a:xfrm>
        </p:spPr>
        <p:txBody>
          <a:bodyPr/>
          <a:lstStyle/>
          <a:p>
            <a:r>
              <a:rPr lang="en-US" dirty="0"/>
              <a:t>Findings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AAAF3-781C-4BB4-974F-00A33D4A0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Modern homes are generally more desirable in terms of space and features</a:t>
            </a:r>
          </a:p>
          <a:p>
            <a:endParaRPr lang="en-US" dirty="0"/>
          </a:p>
          <a:p>
            <a:r>
              <a:rPr lang="en-US" dirty="0"/>
              <a:t>Older homes retain their value despite certain drawbacks in their design</a:t>
            </a:r>
          </a:p>
          <a:p>
            <a:endParaRPr lang="en-US" dirty="0"/>
          </a:p>
          <a:p>
            <a:r>
              <a:rPr lang="en-US" dirty="0"/>
              <a:t>Look at houses built after the 1980s and before 2000s for right balance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2C16422-A89D-40A4-829C-77E08F62F0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66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88"/>
    </mc:Choice>
    <mc:Fallback>
      <p:transition spd="slow" advTm="46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2F7C31-018E-49C2-AB1B-871D8FD9E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Future studies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2C3FE7-5C03-486A-A6F7-8641D05A7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6768496" cy="4024125"/>
          </a:xfrm>
        </p:spPr>
        <p:txBody>
          <a:bodyPr>
            <a:normAutofit/>
          </a:bodyPr>
          <a:lstStyle/>
          <a:p>
            <a:r>
              <a:rPr lang="en-US" dirty="0"/>
              <a:t>What effect does crime and safety in a neighborhood have on a home’s price?</a:t>
            </a:r>
          </a:p>
          <a:p>
            <a:endParaRPr lang="en-US" dirty="0"/>
          </a:p>
          <a:p>
            <a:r>
              <a:rPr lang="en-US" dirty="0"/>
              <a:t>What other home features and designs have an impact on a house’s price?</a:t>
            </a:r>
          </a:p>
          <a:p>
            <a:endParaRPr lang="en-US" dirty="0"/>
          </a:p>
          <a:p>
            <a:r>
              <a:rPr lang="en-US" dirty="0"/>
              <a:t>How does proximity to public amenities affect a home’s price?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Graphic 8" descr="Suburban scene">
            <a:extLst>
              <a:ext uri="{FF2B5EF4-FFF2-40B4-BE49-F238E27FC236}">
                <a16:creationId xmlns:a16="http://schemas.microsoft.com/office/drawing/2014/main" id="{3E4F5AB3-3ED0-4E9C-AB40-2BF6B7C0D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40137" y="2501159"/>
            <a:ext cx="3410926" cy="3410926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956A4B8-F3B5-4A23-B052-BE521EB2A2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31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85"/>
    </mc:Choice>
    <mc:Fallback>
      <p:transition spd="slow" advTm="56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2829</TotalTime>
  <Words>343</Words>
  <Application>Microsoft Office PowerPoint</Application>
  <PresentationFormat>Widescreen</PresentationFormat>
  <Paragraphs>52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Vapor Trail</vt:lpstr>
      <vt:lpstr>Evaluating housing trends for home buyers  in king county</vt:lpstr>
      <vt:lpstr>Introduction</vt:lpstr>
      <vt:lpstr>Assumptions</vt:lpstr>
      <vt:lpstr>Questions Answered</vt:lpstr>
      <vt:lpstr>Housing AGE/size trends and price</vt:lpstr>
      <vt:lpstr>Yard Area and price</vt:lpstr>
      <vt:lpstr>Bedroom/bathroom Ratio</vt:lpstr>
      <vt:lpstr>Findings and Recommendations</vt:lpstr>
      <vt:lpstr>Future studies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housing trends for home buyers  in king county</dc:title>
  <dc:creator>Michael Flores</dc:creator>
  <cp:lastModifiedBy>Michael Flores</cp:lastModifiedBy>
  <cp:revision>12</cp:revision>
  <cp:lastPrinted>2020-07-28T16:41:43Z</cp:lastPrinted>
  <dcterms:created xsi:type="dcterms:W3CDTF">2020-07-27T05:23:16Z</dcterms:created>
  <dcterms:modified xsi:type="dcterms:W3CDTF">2020-07-29T04:32:16Z</dcterms:modified>
</cp:coreProperties>
</file>